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328" r:id="rId3"/>
    <p:sldId id="301" r:id="rId4"/>
    <p:sldId id="330" r:id="rId5"/>
    <p:sldId id="303" r:id="rId6"/>
    <p:sldId id="332" r:id="rId7"/>
    <p:sldId id="311" r:id="rId8"/>
    <p:sldId id="329" r:id="rId9"/>
    <p:sldId id="323" r:id="rId10"/>
    <p:sldId id="331" r:id="rId11"/>
    <p:sldId id="318" r:id="rId12"/>
    <p:sldId id="288" r:id="rId13"/>
    <p:sldId id="333" r:id="rId14"/>
    <p:sldId id="322" r:id="rId15"/>
    <p:sldId id="25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7F6"/>
    <a:srgbClr val="2F1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A0EFA9-816A-48B5-9E8D-913F7B983911}" v="7" dt="2023-11-27T20:16:46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9" autoAdjust="0"/>
    <p:restoredTop sz="95389" autoAdjust="0"/>
  </p:normalViewPr>
  <p:slideViewPr>
    <p:cSldViewPr>
      <p:cViewPr>
        <p:scale>
          <a:sx n="114" d="100"/>
          <a:sy n="114" d="100"/>
        </p:scale>
        <p:origin x="81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mo Antonides" userId="793f7c38-875f-4a29-bff3-fab4ff3e959b" providerId="ADAL" clId="{68A0EFA9-816A-48B5-9E8D-913F7B983911}"/>
    <pc:docChg chg="custSel addSld delSld modSld sldOrd">
      <pc:chgData name="Tormo Antonides" userId="793f7c38-875f-4a29-bff3-fab4ff3e959b" providerId="ADAL" clId="{68A0EFA9-816A-48B5-9E8D-913F7B983911}" dt="2023-11-27T20:16:52.793" v="16" actId="1076"/>
      <pc:docMkLst>
        <pc:docMk/>
      </pc:docMkLst>
      <pc:sldChg chg="addSp delSp modSp mod delAnim modAnim">
        <pc:chgData name="Tormo Antonides" userId="793f7c38-875f-4a29-bff3-fab4ff3e959b" providerId="ADAL" clId="{68A0EFA9-816A-48B5-9E8D-913F7B983911}" dt="2023-11-27T20:16:52.793" v="16" actId="1076"/>
        <pc:sldMkLst>
          <pc:docMk/>
          <pc:sldMk cId="27992840" sldId="330"/>
        </pc:sldMkLst>
        <pc:spChg chg="del">
          <ac:chgData name="Tormo Antonides" userId="793f7c38-875f-4a29-bff3-fab4ff3e959b" providerId="ADAL" clId="{68A0EFA9-816A-48B5-9E8D-913F7B983911}" dt="2023-11-27T20:16:45.149" v="13" actId="478"/>
          <ac:spMkLst>
            <pc:docMk/>
            <pc:sldMk cId="27992840" sldId="330"/>
            <ac:spMk id="3" creationId="{415A5404-1200-3F5A-0975-9C148383CD89}"/>
          </ac:spMkLst>
        </pc:spChg>
        <pc:spChg chg="add del mod">
          <ac:chgData name="Tormo Antonides" userId="793f7c38-875f-4a29-bff3-fab4ff3e959b" providerId="ADAL" clId="{68A0EFA9-816A-48B5-9E8D-913F7B983911}" dt="2023-11-27T20:16:46.583" v="14" actId="478"/>
          <ac:spMkLst>
            <pc:docMk/>
            <pc:sldMk cId="27992840" sldId="330"/>
            <ac:spMk id="6" creationId="{106B3F99-2D60-65CA-D981-576A62BCBE8C}"/>
          </ac:spMkLst>
        </pc:spChg>
        <pc:picChg chg="del mod">
          <ac:chgData name="Tormo Antonides" userId="793f7c38-875f-4a29-bff3-fab4ff3e959b" providerId="ADAL" clId="{68A0EFA9-816A-48B5-9E8D-913F7B983911}" dt="2023-11-27T20:14:31.088" v="11" actId="478"/>
          <ac:picMkLst>
            <pc:docMk/>
            <pc:sldMk cId="27992840" sldId="330"/>
            <ac:picMk id="2" creationId="{4463F85C-89FF-9268-2E71-EB5E6775B59B}"/>
          </ac:picMkLst>
        </pc:picChg>
        <pc:picChg chg="add mod">
          <ac:chgData name="Tormo Antonides" userId="793f7c38-875f-4a29-bff3-fab4ff3e959b" providerId="ADAL" clId="{68A0EFA9-816A-48B5-9E8D-913F7B983911}" dt="2023-11-27T20:16:52.793" v="16" actId="1076"/>
          <ac:picMkLst>
            <pc:docMk/>
            <pc:sldMk cId="27992840" sldId="330"/>
            <ac:picMk id="5" creationId="{5711C102-7513-57DE-12AC-5920FDCBE51B}"/>
          </ac:picMkLst>
        </pc:picChg>
      </pc:sldChg>
      <pc:sldChg chg="addSp delSp modSp add del mod ord modAnim">
        <pc:chgData name="Tormo Antonides" userId="793f7c38-875f-4a29-bff3-fab4ff3e959b" providerId="ADAL" clId="{68A0EFA9-816A-48B5-9E8D-913F7B983911}" dt="2023-11-27T20:13:47.061" v="8" actId="1076"/>
        <pc:sldMkLst>
          <pc:docMk/>
          <pc:sldMk cId="572867431" sldId="332"/>
        </pc:sldMkLst>
        <pc:spChg chg="del">
          <ac:chgData name="Tormo Antonides" userId="793f7c38-875f-4a29-bff3-fab4ff3e959b" providerId="ADAL" clId="{68A0EFA9-816A-48B5-9E8D-913F7B983911}" dt="2023-11-27T20:13:39.565" v="5" actId="478"/>
          <ac:spMkLst>
            <pc:docMk/>
            <pc:sldMk cId="572867431" sldId="332"/>
            <ac:spMk id="3" creationId="{415A5404-1200-3F5A-0975-9C148383CD89}"/>
          </ac:spMkLst>
        </pc:spChg>
        <pc:spChg chg="add del mod">
          <ac:chgData name="Tormo Antonides" userId="793f7c38-875f-4a29-bff3-fab4ff3e959b" providerId="ADAL" clId="{68A0EFA9-816A-48B5-9E8D-913F7B983911}" dt="2023-11-27T20:13:42.086" v="6" actId="478"/>
          <ac:spMkLst>
            <pc:docMk/>
            <pc:sldMk cId="572867431" sldId="332"/>
            <ac:spMk id="5" creationId="{2CEDBFE7-58C2-7FEC-C820-67342F9AE59B}"/>
          </ac:spMkLst>
        </pc:spChg>
        <pc:picChg chg="add mod">
          <ac:chgData name="Tormo Antonides" userId="793f7c38-875f-4a29-bff3-fab4ff3e959b" providerId="ADAL" clId="{68A0EFA9-816A-48B5-9E8D-913F7B983911}" dt="2023-11-27T20:13:47.061" v="8" actId="1076"/>
          <ac:picMkLst>
            <pc:docMk/>
            <pc:sldMk cId="572867431" sldId="332"/>
            <ac:picMk id="2" creationId="{4FA8D5B0-5388-BBFF-796A-82CEAE2A4B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450C47-A139-48BA-9C67-8EBF006F9675}" type="datetimeFigureOut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226AAA-F4FB-457D-801A-08EEEAA72E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06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1A31-E49F-43FC-B62B-76DE4DEB4320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4DE58-CEB4-4E4B-9334-A218AB582A6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39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AC8A3-E7FE-487C-BC82-2FEAE43E2628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6B326-A009-47A6-89B4-BA098E55811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3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47020-3240-443C-91DB-BD1D716AE284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BF250-3736-4CD0-8E43-D14E975A4F0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4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5D203-9992-488D-9229-A69E9B184FBD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DBD85-B69D-4B0F-B81E-E7914620466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1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78219-DD77-43D4-AE85-81AC345482BB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555A6-9D1C-4601-BBC1-6934274EAE9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48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6AD8-2424-4845-81DA-DF17642FF108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DA3F0-2B2D-48F2-A754-536187EA10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3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99546-2C7B-4596-91E3-90A692A5C663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DC9B7-2610-4FBA-98A8-295A4B641C2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1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5B59D-B7D3-4BF7-BB25-A200DB66BCF0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EBB06-9245-4522-9E99-48F3DF5CC6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4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05FC3-A69A-4D65-9EF0-945AB383778D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16D5D-9E6A-4C2A-891A-7B2B0B23998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58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4E3E1-EA48-4488-80B0-F5C7ED689434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F064D-5337-4520-AC70-2AAFACC7891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A228A-5BC1-4371-97F1-E4209C41818E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03171-8A21-4E5B-A948-4415C63B97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7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570A0E-B710-478D-8138-28FD359FBB28}" type="datetime1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9BF85C-07F2-462E-9D1A-F1B380F95F4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87" r:id="rId2"/>
    <p:sldLayoutId id="2147483796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7" r:id="rId9"/>
    <p:sldLayoutId id="2147483793" r:id="rId10"/>
    <p:sldLayoutId id="214748379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.png"/><Relationship Id="rId7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.jpeg"/><Relationship Id="rId4" Type="http://schemas.openxmlformats.org/officeDocument/2006/relationships/image" Target="../media/image24.png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79F1-30A7-4046-8C86-61D3AD96F86A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CA03F-DA4E-4655-80DE-489672F352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520" r="6000" b="5480"/>
          <a:stretch/>
        </p:blipFill>
        <p:spPr>
          <a:xfrm>
            <a:off x="1419863" y="1050630"/>
            <a:ext cx="6428737" cy="4740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CB256C-3758-33FE-8179-5F4CBF960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F6410-4074-A074-47E0-F4AE4D6CBE22}"/>
              </a:ext>
            </a:extLst>
          </p:cNvPr>
          <p:cNvSpPr txBox="1">
            <a:spLocks/>
          </p:cNvSpPr>
          <p:nvPr/>
        </p:nvSpPr>
        <p:spPr>
          <a:xfrm>
            <a:off x="-152400" y="5943600"/>
            <a:ext cx="9041227" cy="6858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/>
                </a:solidFill>
                <a:latin typeface="+mj-lt"/>
                <a:cs typeface="+mn-cs"/>
              </a:rPr>
              <a:t>www.biomic.com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93737-68F3-E7DD-E8B4-C3C4811D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WC Diagnostics Logo">
            <a:extLst>
              <a:ext uri="{FF2B5EF4-FFF2-40B4-BE49-F238E27FC236}">
                <a16:creationId xmlns:a16="http://schemas.microsoft.com/office/drawing/2014/main" id="{01D03CC8-972C-D711-586F-838DDA87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18B86-D7CC-034B-32D3-6A968F90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DBD85-B69D-4B0F-B81E-E791462046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BMD plates being read with BIOMIC">
            <a:hlinkClick r:id="" action="ppaction://media"/>
            <a:extLst>
              <a:ext uri="{FF2B5EF4-FFF2-40B4-BE49-F238E27FC236}">
                <a16:creationId xmlns:a16="http://schemas.microsoft.com/office/drawing/2014/main" id="{A1D6F625-117B-D645-C4E1-6602206B8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41838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endParaRPr lang="en-US" dirty="0"/>
          </a:p>
          <a:p>
            <a:pPr eaLnBrk="1" hangingPunct="1">
              <a:buFont typeface="Wingdings 2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F124A-B024-40A2-B8B0-09B3EC62DB9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533400"/>
            <a:ext cx="7851775" cy="8382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cs typeface="+mn-cs"/>
              </a:rPr>
              <a:t>QC &amp; Inventory Management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3400" y="55626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Discs, MIC Strips, Plates, Panels, Media, Reagents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endParaRPr lang="en-US" sz="2600" dirty="0">
              <a:latin typeface="+mn-lt"/>
              <a:cs typeface="+mn-cs"/>
            </a:endParaRPr>
          </a:p>
        </p:txBody>
      </p:sp>
      <p:pic>
        <p:nvPicPr>
          <p:cNvPr id="1026" name="Picture 2" descr="Inventory Control">
            <a:extLst>
              <a:ext uri="{FF2B5EF4-FFF2-40B4-BE49-F238E27FC236}">
                <a16:creationId xmlns:a16="http://schemas.microsoft.com/office/drawing/2014/main" id="{273CC212-4D0B-4583-8D0D-9B5B2453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1984"/>
            <a:ext cx="5791200" cy="3938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766895-0C8B-823B-E1E7-3A54A1DA3E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pic>
        <p:nvPicPr>
          <p:cNvPr id="2" name="Picture 2" descr="EWC Diagnostics Logo">
            <a:extLst>
              <a:ext uri="{FF2B5EF4-FFF2-40B4-BE49-F238E27FC236}">
                <a16:creationId xmlns:a16="http://schemas.microsoft.com/office/drawing/2014/main" id="{8E12738E-69BE-8B7E-610E-DCCC1AD2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C4881-71CC-C9CB-6014-80AE1912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9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41838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endParaRPr lang="en-US" dirty="0"/>
          </a:p>
          <a:p>
            <a:pPr eaLnBrk="1" hangingPunct="1">
              <a:buFont typeface="Wingdings 2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8033D-9BB3-4F3D-A325-87B713E5662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533400"/>
            <a:ext cx="7851775" cy="8382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cs typeface="+mn-cs"/>
              </a:rPr>
              <a:t>Antibiogram &amp; QC Reports</a:t>
            </a:r>
          </a:p>
        </p:txBody>
      </p:sp>
      <p:grpSp>
        <p:nvGrpSpPr>
          <p:cNvPr id="16390" name="Group 24"/>
          <p:cNvGrpSpPr>
            <a:grpSpLocks/>
          </p:cNvGrpSpPr>
          <p:nvPr/>
        </p:nvGrpSpPr>
        <p:grpSpPr bwMode="auto">
          <a:xfrm>
            <a:off x="2194560" y="2012268"/>
            <a:ext cx="4977130" cy="3657600"/>
            <a:chOff x="5257800" y="4494854"/>
            <a:chExt cx="2487189" cy="1723066"/>
          </a:xfrm>
          <a:effectLst/>
        </p:grpSpPr>
        <p:pic>
          <p:nvPicPr>
            <p:cNvPr id="9" name="Picture 8" descr="Trend Graph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70560">
              <a:off x="5257800" y="4495587"/>
              <a:ext cx="1266048" cy="164614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pic>
          <p:nvPicPr>
            <p:cNvPr id="10" name="Picture 9" descr="QC report.bm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151295">
              <a:off x="5588562" y="4494854"/>
              <a:ext cx="1263457" cy="164614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pic>
          <p:nvPicPr>
            <p:cNvPr id="11" name="Picture 10" descr="QC Graph.bm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363" y="4495587"/>
              <a:ext cx="1274684" cy="164614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pic>
          <p:nvPicPr>
            <p:cNvPr id="13" name="Picture 12" descr="Trend Chart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68467">
              <a:off x="6477213" y="4571777"/>
              <a:ext cx="1267776" cy="164614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E669EC-C09E-27A2-CCFF-69A82A8303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pic>
        <p:nvPicPr>
          <p:cNvPr id="2" name="Picture 2" descr="EWC Diagnostics Logo">
            <a:extLst>
              <a:ext uri="{FF2B5EF4-FFF2-40B4-BE49-F238E27FC236}">
                <a16:creationId xmlns:a16="http://schemas.microsoft.com/office/drawing/2014/main" id="{9A6448DC-48D9-F0BE-85DD-C8CA9E1E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AF6798-37CA-B215-3D95-8495A9C6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18B86-D7CC-034B-32D3-6A968F90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DBD85-B69D-4B0F-B81E-E791462046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QC and Inventory Management features ">
            <a:hlinkClick r:id="" action="ppaction://media"/>
            <a:extLst>
              <a:ext uri="{FF2B5EF4-FFF2-40B4-BE49-F238E27FC236}">
                <a16:creationId xmlns:a16="http://schemas.microsoft.com/office/drawing/2014/main" id="{928BAFB0-7497-F10A-EFDA-8214F7551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68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16D5D-9E6A-4C2A-891A-7B2B0B23998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3968" y="6858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+mj-lt"/>
              </a:rPr>
              <a:t>Optional Testing Modules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2750" y="2046267"/>
            <a:ext cx="371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Disc Diffusion</a:t>
            </a:r>
            <a:endParaRPr lang="en-US" sz="24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2012145"/>
            <a:ext cx="220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Organism ID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2750" y="4637067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Broth Microdilution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7876" y="3424535"/>
            <a:ext cx="3493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Colony Count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64E5F3-C1DC-440B-8F6F-BCBF7DFD2D6B}"/>
              </a:ext>
            </a:extLst>
          </p:cNvPr>
          <p:cNvSpPr txBox="1"/>
          <p:nvPr/>
        </p:nvSpPr>
        <p:spPr>
          <a:xfrm>
            <a:off x="2452750" y="341786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 Strip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7771B3-CF7D-4BE5-BD8D-83D22C243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9" y="1585732"/>
            <a:ext cx="1219201" cy="1219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038234-8798-42F1-BDB5-A017853C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44" y="4488002"/>
            <a:ext cx="1219200" cy="121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A27F10-4338-45D7-97FC-DFEBB9F8A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0" y="3036867"/>
            <a:ext cx="1219201" cy="1219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6D3BA9-D695-4A56-81A3-00421014B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49" y="1600199"/>
            <a:ext cx="1219201" cy="12192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C31A5F-EBCB-48A6-8703-E8C9CE92D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49" y="3048000"/>
            <a:ext cx="1219199" cy="1219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DAB42-EBF1-401B-B9E4-0D736EF9BA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484667"/>
            <a:ext cx="1219199" cy="1230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DD14A0-B14D-4D60-872C-1CFE5503C65B}"/>
              </a:ext>
            </a:extLst>
          </p:cNvPr>
          <p:cNvSpPr txBox="1"/>
          <p:nvPr/>
        </p:nvSpPr>
        <p:spPr>
          <a:xfrm>
            <a:off x="6254338" y="4869002"/>
            <a:ext cx="1975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Agar Dilution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985B0-C2B3-DF6A-884F-07265F4D0E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pic>
        <p:nvPicPr>
          <p:cNvPr id="6" name="Picture 2" descr="EWC Diagnostics Logo">
            <a:extLst>
              <a:ext uri="{FF2B5EF4-FFF2-40B4-BE49-F238E27FC236}">
                <a16:creationId xmlns:a16="http://schemas.microsoft.com/office/drawing/2014/main" id="{BEB8B31E-F7E3-312E-DEBF-4AEBD65F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7C55F-628B-6B2A-C3C1-841F5DA5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05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4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1054482" y="1676400"/>
            <a:ext cx="7327518" cy="4267200"/>
          </a:xfrm>
        </p:spPr>
        <p:txBody>
          <a:bodyPr/>
          <a:lstStyle/>
          <a:p>
            <a:pPr eaLnBrk="1" hangingPunct="1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IVDR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approved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Instant &amp; standardized reading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Test results &amp; images saved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EUCAST &amp; CLSI interpretation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24 inch touch screen monitor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2-way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LIMS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interface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routine maintenance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Designed and manufactured by Giles Scientific Inc in Santa Barbara, California, USA.  </a:t>
            </a:r>
          </a:p>
          <a:p>
            <a:pPr eaLnBrk="1" hangingPunct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 2" pitchFamily="18" charset="2"/>
              <a:buNone/>
            </a:pPr>
            <a:endParaRPr lang="en-US" sz="2000" dirty="0"/>
          </a:p>
          <a:p>
            <a:pPr marL="393700" lvl="1" indent="0" eaLnBrk="1" hangingPunct="1">
              <a:buNone/>
            </a:pPr>
            <a:endParaRPr lang="en-US" sz="2000" dirty="0"/>
          </a:p>
          <a:p>
            <a:pPr eaLnBrk="1" hangingPunct="1">
              <a:buFont typeface="Wingdings 2" pitchFamily="18" charset="2"/>
              <a:buNone/>
            </a:pPr>
            <a:endParaRPr lang="en-US" sz="2200" dirty="0"/>
          </a:p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39683-3839-4796-BB6D-7CC5C321E159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2544" y="685800"/>
            <a:ext cx="7851775" cy="716868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Key Features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EAABF-5EB6-1053-2DF7-DF0BB78EBE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pic>
        <p:nvPicPr>
          <p:cNvPr id="3" name="Picture 2" descr="EWC Diagnostics Logo">
            <a:extLst>
              <a:ext uri="{FF2B5EF4-FFF2-40B4-BE49-F238E27FC236}">
                <a16:creationId xmlns:a16="http://schemas.microsoft.com/office/drawing/2014/main" id="{369B9970-1DCD-131D-E3EC-E6CC564CE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BAE7B5-230D-8899-B0BC-66DEC7B8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79F1-30A7-4046-8C86-61D3AD96F86A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F99CF49-CDA2-1787-9DD1-64BAC370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13948"/>
            <a:ext cx="5755559" cy="429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51874E-D4DF-5E0F-0CEA-F7FB132E693E}"/>
              </a:ext>
            </a:extLst>
          </p:cNvPr>
          <p:cNvSpPr txBox="1"/>
          <p:nvPr/>
        </p:nvSpPr>
        <p:spPr>
          <a:xfrm>
            <a:off x="1676400" y="6107668"/>
            <a:ext cx="590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second plate reading time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A262FA-B854-2494-DBD0-87F4874ADF46}"/>
              </a:ext>
            </a:extLst>
          </p:cNvPr>
          <p:cNvSpPr txBox="1">
            <a:spLocks/>
          </p:cNvSpPr>
          <p:nvPr/>
        </p:nvSpPr>
        <p:spPr>
          <a:xfrm>
            <a:off x="26572" y="990600"/>
            <a:ext cx="9041227" cy="68580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en-US" sz="4000" dirty="0">
                <a:solidFill>
                  <a:schemeClr val="tx2"/>
                </a:solidFill>
                <a:latin typeface="+mj-lt"/>
                <a:cs typeface="+mn-cs"/>
              </a:rPr>
              <a:t>Disc Diffusion Zone Reading</a:t>
            </a:r>
            <a:endParaRPr lang="en-US" sz="4400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8C344E-3448-1F28-8E00-2190C987D3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pic>
        <p:nvPicPr>
          <p:cNvPr id="2" name="Picture 2" descr="EWC Diagnostics Logo">
            <a:extLst>
              <a:ext uri="{FF2B5EF4-FFF2-40B4-BE49-F238E27FC236}">
                <a16:creationId xmlns:a16="http://schemas.microsoft.com/office/drawing/2014/main" id="{E160E92F-8FDB-DD88-885B-4DFA24EF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6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79F1-30A7-4046-8C86-61D3AD96F86A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84711" y="5105400"/>
            <a:ext cx="568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Current EUCAST &amp; CLSI Interpretations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3605C3-E6B5-FCB0-15C7-0B6DF34BF6BB}"/>
              </a:ext>
            </a:extLst>
          </p:cNvPr>
          <p:cNvSpPr txBox="1">
            <a:spLocks/>
          </p:cNvSpPr>
          <p:nvPr/>
        </p:nvSpPr>
        <p:spPr>
          <a:xfrm>
            <a:off x="26572" y="990600"/>
            <a:ext cx="9041227" cy="685800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en-US" sz="4000" dirty="0">
                <a:solidFill>
                  <a:schemeClr val="tx2"/>
                </a:solidFill>
                <a:latin typeface="+mj-lt"/>
                <a:cs typeface="+mn-cs"/>
              </a:rPr>
              <a:t>Disc Diffusion Zone Reading</a:t>
            </a:r>
            <a:endParaRPr lang="en-US" sz="4400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10677D-2523-EC22-7591-DFC109D0D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05000"/>
            <a:ext cx="5963056" cy="30798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BA2AB2-840D-D09D-6336-27C629D43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pic>
        <p:nvPicPr>
          <p:cNvPr id="2" name="Picture 2" descr="EWC Diagnostics Logo">
            <a:extLst>
              <a:ext uri="{FF2B5EF4-FFF2-40B4-BE49-F238E27FC236}">
                <a16:creationId xmlns:a16="http://schemas.microsoft.com/office/drawing/2014/main" id="{058ADB07-1F7B-C86A-5859-38077AB2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CFA47-BE04-6F80-8F44-278FF8A1C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04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18B86-D7CC-034B-32D3-6A968F90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DBD85-B69D-4B0F-B81E-E7914620466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Disc Diffusion Plate">
            <a:hlinkClick r:id="" action="ppaction://media"/>
            <a:extLst>
              <a:ext uri="{FF2B5EF4-FFF2-40B4-BE49-F238E27FC236}">
                <a16:creationId xmlns:a16="http://schemas.microsoft.com/office/drawing/2014/main" id="{5711C102-7513-57DE-12AC-5920FDCBE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79F1-30A7-4046-8C86-61D3AD96F86A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D4914-B001-43BC-815F-2F0FC4FF7865}"/>
              </a:ext>
            </a:extLst>
          </p:cNvPr>
          <p:cNvSpPr txBox="1">
            <a:spLocks/>
          </p:cNvSpPr>
          <p:nvPr/>
        </p:nvSpPr>
        <p:spPr>
          <a:xfrm>
            <a:off x="457200" y="1035732"/>
            <a:ext cx="8308975" cy="716868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/>
                </a:solidFill>
                <a:latin typeface="+mj-lt"/>
                <a:cs typeface="+mn-cs"/>
              </a:rPr>
              <a:t>MIC Test Strip (Liofilchem®)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25813-D4EF-186F-0520-B0E67C722F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34C65-E138-E9AD-D4EA-4022858268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t="6218" r="4064"/>
          <a:stretch/>
        </p:blipFill>
        <p:spPr>
          <a:xfrm>
            <a:off x="457200" y="2133600"/>
            <a:ext cx="4800600" cy="32835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8CF1F8-4752-89AD-4CB9-32A5534EA3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46" y="2323011"/>
            <a:ext cx="3210450" cy="2782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2" descr="EWC Diagnostics Logo">
            <a:extLst>
              <a:ext uri="{FF2B5EF4-FFF2-40B4-BE49-F238E27FC236}">
                <a16:creationId xmlns:a16="http://schemas.microsoft.com/office/drawing/2014/main" id="{3661C747-8BF4-1146-8493-ABF91800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BBFDB3-276F-C4C4-3D04-00FAD0A8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53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18B86-D7CC-034B-32D3-6A968F90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DBD85-B69D-4B0F-B81E-E7914620466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" name="MIC Strip">
            <a:hlinkClick r:id="" action="ppaction://media"/>
            <a:extLst>
              <a:ext uri="{FF2B5EF4-FFF2-40B4-BE49-F238E27FC236}">
                <a16:creationId xmlns:a16="http://schemas.microsoft.com/office/drawing/2014/main" id="{4FA8D5B0-5388-BBFF-796A-82CEAE2A4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79F1-30A7-4046-8C86-61D3AD96F86A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915C2-7B5E-49C8-8F91-BB6C54F0D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9526" r="4167" b="6734"/>
          <a:stretch/>
        </p:blipFill>
        <p:spPr>
          <a:xfrm>
            <a:off x="762000" y="1828800"/>
            <a:ext cx="7620000" cy="40821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31B53A-38EC-9FBD-F2CB-91A2E32AB0BC}"/>
              </a:ext>
            </a:extLst>
          </p:cNvPr>
          <p:cNvSpPr txBox="1">
            <a:spLocks/>
          </p:cNvSpPr>
          <p:nvPr/>
        </p:nvSpPr>
        <p:spPr>
          <a:xfrm>
            <a:off x="682625" y="762000"/>
            <a:ext cx="7851775" cy="609599"/>
          </a:xfrm>
          <a:prstGeom prst="rect">
            <a:avLst/>
          </a:prstGeom>
        </p:spPr>
        <p:txBody>
          <a:bodyPr lIns="0" rIns="0" bIns="0" anchor="b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/>
                </a:solidFill>
                <a:latin typeface="+mj-lt"/>
                <a:cs typeface="+mn-cs"/>
              </a:rPr>
              <a:t>Broth Microdilution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F25873-A6BE-D173-35BA-67B4C2A96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pic>
        <p:nvPicPr>
          <p:cNvPr id="2" name="Picture 2" descr="EWC Diagnostics Logo">
            <a:extLst>
              <a:ext uri="{FF2B5EF4-FFF2-40B4-BE49-F238E27FC236}">
                <a16:creationId xmlns:a16="http://schemas.microsoft.com/office/drawing/2014/main" id="{303CF509-E4FC-DD87-3D5A-3CEE9F068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E89E66-1D14-FA29-5E0A-C941783D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21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79F1-30A7-4046-8C86-61D3AD96F86A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89186" y="5715000"/>
            <a:ext cx="459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Brightfield Lighting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D07A2-3F3A-46E4-8573-756F895FA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6566B-8078-475C-8E73-36A1E33B49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934200" cy="41276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84E9F2-A3A3-9179-C28C-7B27855446F2}"/>
              </a:ext>
            </a:extLst>
          </p:cNvPr>
          <p:cNvSpPr txBox="1">
            <a:spLocks/>
          </p:cNvSpPr>
          <p:nvPr/>
        </p:nvSpPr>
        <p:spPr>
          <a:xfrm>
            <a:off x="762000" y="685800"/>
            <a:ext cx="7851775" cy="685801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/>
                </a:solidFill>
                <a:latin typeface="+mj-lt"/>
                <a:cs typeface="+mn-cs"/>
              </a:rPr>
              <a:t>Broth Microdilution</a:t>
            </a:r>
          </a:p>
        </p:txBody>
      </p:sp>
      <p:pic>
        <p:nvPicPr>
          <p:cNvPr id="7" name="Picture 2" descr="EWC Diagnostics Logo">
            <a:extLst>
              <a:ext uri="{FF2B5EF4-FFF2-40B4-BE49-F238E27FC236}">
                <a16:creationId xmlns:a16="http://schemas.microsoft.com/office/drawing/2014/main" id="{AD20B942-6DEF-DFEB-D7BB-8DFBBAC70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01FD228-5DA2-AA7E-3053-5A83F3A40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03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79F1-30A7-4046-8C86-61D3AD96F86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11828" y="5791200"/>
            <a:ext cx="4369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Darkfield Lighting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3FB58B-BFD9-4E86-89BA-4657DA82F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87730"/>
            <a:ext cx="7061567" cy="4203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BE9560-7148-B68E-16D3-5392487B0F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/>
          <a:stretch/>
        </p:blipFill>
        <p:spPr>
          <a:xfrm>
            <a:off x="2209800" y="45132"/>
            <a:ext cx="4748530" cy="7168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C0252D-23CB-D289-ACF5-E51510CCCC82}"/>
              </a:ext>
            </a:extLst>
          </p:cNvPr>
          <p:cNvSpPr txBox="1">
            <a:spLocks/>
          </p:cNvSpPr>
          <p:nvPr/>
        </p:nvSpPr>
        <p:spPr>
          <a:xfrm>
            <a:off x="762000" y="685800"/>
            <a:ext cx="7851775" cy="685801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/>
                </a:solidFill>
                <a:latin typeface="+mj-lt"/>
                <a:cs typeface="+mn-cs"/>
              </a:rPr>
              <a:t>Broth Microdilution</a:t>
            </a:r>
          </a:p>
        </p:txBody>
      </p:sp>
      <p:pic>
        <p:nvPicPr>
          <p:cNvPr id="2" name="Picture 2" descr="EWC Diagnostics Logo">
            <a:extLst>
              <a:ext uri="{FF2B5EF4-FFF2-40B4-BE49-F238E27FC236}">
                <a16:creationId xmlns:a16="http://schemas.microsoft.com/office/drawing/2014/main" id="{7F33A6FB-A8F9-8A21-4DB1-84A461E3C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98" y="6169560"/>
            <a:ext cx="1485802" cy="6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62B4C7-0038-9329-4758-10BB6EFC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887828" cy="88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1875</TotalTime>
  <Words>134</Words>
  <Application>Microsoft Office PowerPoint</Application>
  <PresentationFormat>Diavoorstelling (4:3)</PresentationFormat>
  <Paragraphs>48</Paragraphs>
  <Slides>15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Constantia</vt:lpstr>
      <vt:lpstr>Wingdings 2</vt:lpstr>
      <vt:lpstr>Flow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Overview</dc:title>
  <dc:creator>Curt Direnzi</dc:creator>
  <cp:lastModifiedBy>Tormo Antonides</cp:lastModifiedBy>
  <cp:revision>209</cp:revision>
  <dcterms:created xsi:type="dcterms:W3CDTF">2010-03-25T19:05:49Z</dcterms:created>
  <dcterms:modified xsi:type="dcterms:W3CDTF">2023-11-27T20:16:55Z</dcterms:modified>
  <cp:contentStatus/>
</cp:coreProperties>
</file>